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F+imH1A3SMKpg2dQs3YzMq7Cjk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Ki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E67"/>
    <a:srgbClr val="FCBA5E"/>
    <a:srgbClr val="46A245"/>
    <a:srgbClr val="F0E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:notes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546" name="Google Shape;5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- Title Only">
  <p:cSld name="1_Basic - 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571503" y="1097179"/>
            <a:ext cx="11046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l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6094411" y="6571832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K - Basic - Title Only">
  <p:cSld name="GRK - Basic - Title Only">
    <p:bg>
      <p:bgPr>
        <a:solidFill>
          <a:srgbClr val="F4F4F4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571503" y="1097179"/>
            <a:ext cx="11046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59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6094411" y="6571832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ve Trees Vignette - Right">
  <p:cSld name="Above Trees Vignette - Right">
    <p:bg>
      <p:bgPr>
        <a:solidFill>
          <a:srgbClr val="F4F4F4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" y="895"/>
            <a:ext cx="12188819" cy="685621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571500" y="63504"/>
            <a:ext cx="11045952" cy="99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571500" y="1764288"/>
            <a:ext cx="11045952" cy="42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571500" y="1097179"/>
            <a:ext cx="110459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5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571504" y="1762125"/>
            <a:ext cx="11045825" cy="43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3801727" y="6672263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145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eruna.com/SF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"/>
          <p:cNvSpPr/>
          <p:nvPr/>
        </p:nvSpPr>
        <p:spPr>
          <a:xfrm>
            <a:off x="0" y="459"/>
            <a:ext cx="12217401" cy="785248"/>
          </a:xfrm>
          <a:prstGeom prst="rect">
            <a:avLst/>
          </a:prstGeom>
          <a:gradFill>
            <a:gsLst>
              <a:gs pos="0">
                <a:srgbClr val="972199"/>
              </a:gs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Salesforce Sans"/>
              <a:buNone/>
            </a:pPr>
            <a:endParaRPr sz="1799" b="0" i="0" u="none" strike="noStrike" cap="none">
              <a:solidFill>
                <a:srgbClr val="5D8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"/>
          <p:cNvSpPr/>
          <p:nvPr/>
        </p:nvSpPr>
        <p:spPr>
          <a:xfrm>
            <a:off x="-17181" y="6155656"/>
            <a:ext cx="12217401" cy="45719"/>
          </a:xfrm>
          <a:prstGeom prst="rect">
            <a:avLst/>
          </a:prstGeom>
          <a:solidFill>
            <a:srgbClr val="2F0E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Salesforce Sans"/>
              <a:buNone/>
            </a:pPr>
            <a:endParaRPr sz="1799" b="0" i="0" u="none" strike="noStrike" cap="none">
              <a:solidFill>
                <a:srgbClr val="5D8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"/>
          <p:cNvSpPr/>
          <p:nvPr/>
        </p:nvSpPr>
        <p:spPr>
          <a:xfrm>
            <a:off x="587382" y="4515175"/>
            <a:ext cx="10993505" cy="167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lesforce Sans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"/>
          <p:cNvSpPr/>
          <p:nvPr/>
        </p:nvSpPr>
        <p:spPr>
          <a:xfrm>
            <a:off x="400954" y="901767"/>
            <a:ext cx="103997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Built on Salesforce, Veruna is the only 100% </a:t>
            </a:r>
            <a:r>
              <a:rPr lang="en-US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native </a:t>
            </a:r>
            <a:r>
              <a:rPr lang="en-US" i="0" u="none" strike="noStrike" cap="none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agency management system (AMS) that provides </a:t>
            </a:r>
            <a:r>
              <a:rPr lang="en-US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real-time updating, carrier downloads, and ACORD forms while </a:t>
            </a:r>
            <a:r>
              <a:rPr lang="en-US" i="0" u="none" strike="noStrike" cap="none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integrating mission-critical business KPIs for real-time, </a:t>
            </a:r>
            <a:r>
              <a:rPr lang="en-US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actionable</a:t>
            </a:r>
            <a:r>
              <a:rPr lang="en-US" i="0" u="none" strike="noStrike" cap="none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 insights.</a:t>
            </a:r>
            <a:endParaRPr sz="1200" dirty="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52" name="Google Shape;552;p1"/>
          <p:cNvSpPr/>
          <p:nvPr/>
        </p:nvSpPr>
        <p:spPr>
          <a:xfrm>
            <a:off x="-12701" y="1879813"/>
            <a:ext cx="12217401" cy="2455449"/>
          </a:xfrm>
          <a:prstGeom prst="rect">
            <a:avLst/>
          </a:prstGeom>
          <a:gradFill>
            <a:gsLst>
              <a:gs pos="0">
                <a:srgbClr val="972199"/>
              </a:gs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Salesforce Sans"/>
              <a:buNone/>
            </a:pPr>
            <a:endParaRPr sz="1799" b="0" i="0" u="none" strike="noStrike" cap="none">
              <a:solidFill>
                <a:srgbClr val="5D8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"/>
          <p:cNvSpPr txBox="1"/>
          <p:nvPr/>
        </p:nvSpPr>
        <p:spPr>
          <a:xfrm>
            <a:off x="505689" y="1530914"/>
            <a:ext cx="300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Salesforce Sans"/>
              <a:buNone/>
            </a:pPr>
            <a:r>
              <a:rPr lang="en-US" sz="1799" b="0" i="0" u="none" strike="noStrike" cap="none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PARTNERSHIP FACTS:</a:t>
            </a:r>
            <a:endParaRPr sz="1800" b="0" i="0" u="none" strike="noStrike" cap="none" dirty="0">
              <a:solidFill>
                <a:srgbClr val="2F0E67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54" name="Google Shape;554;p1"/>
          <p:cNvSpPr txBox="1"/>
          <p:nvPr/>
        </p:nvSpPr>
        <p:spPr>
          <a:xfrm>
            <a:off x="505689" y="1959834"/>
            <a:ext cx="7348839" cy="22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Target Industry: </a:t>
            </a:r>
            <a:r>
              <a:rPr lang="en-US" sz="110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Insurance</a:t>
            </a:r>
            <a:endParaRPr lang="en-US" sz="1100" b="1" i="0" u="none" strike="noStrike" cap="none" dirty="0">
              <a:solidFill>
                <a:schemeClr val="lt1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100" b="1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Target Market: </a:t>
            </a:r>
            <a:r>
              <a:rPr lang="en-US" sz="1100" b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Insurance Distribution (Independent Agencies and Brokers</a:t>
            </a:r>
            <a:r>
              <a:rPr lang="en-US" sz="1100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)  </a:t>
            </a:r>
            <a:r>
              <a:rPr lang="en-US" sz="1100" dirty="0">
                <a:solidFill>
                  <a:srgbClr val="FCBA5E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***</a:t>
            </a:r>
            <a:r>
              <a:rPr lang="en-US" sz="1100" b="1" u="none" strike="noStrike" cap="none" dirty="0">
                <a:solidFill>
                  <a:srgbClr val="FCBA5E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P&amp;C  </a:t>
            </a:r>
            <a:r>
              <a:rPr lang="en-US" sz="1100" b="1" i="1" u="none" strike="noStrike" cap="none" dirty="0">
                <a:solidFill>
                  <a:srgbClr val="FCBA5E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and</a:t>
            </a:r>
            <a:r>
              <a:rPr lang="en-US" sz="1100" b="1" u="none" strike="noStrike" cap="none" dirty="0">
                <a:solidFill>
                  <a:srgbClr val="FCBA5E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 Benefits in one!***</a:t>
            </a:r>
            <a:endParaRPr sz="1100" b="1" u="none" strike="noStrike" cap="none" dirty="0">
              <a:solidFill>
                <a:srgbClr val="FCBA5E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Target Buyer: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COO, CTO, Principal</a:t>
            </a:r>
            <a:endParaRPr sz="1100" b="0" i="0" u="none" strike="noStrike" cap="none" dirty="0">
              <a:solidFill>
                <a:schemeClr val="dk1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Target End Users: 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Agency Leadership, Agents, Brokers</a:t>
            </a:r>
            <a:endParaRPr sz="1100" b="0" i="0" u="none" strike="noStrike" cap="none" dirty="0">
              <a:solidFill>
                <a:schemeClr val="dk1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How </a:t>
            </a:r>
            <a:r>
              <a:rPr lang="en-US" sz="1100" b="1" i="0" u="none" strike="noStrike" cap="none" dirty="0" err="1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Veruna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Helps You Get Started: 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Veruna helps bring new customers, sell </a:t>
            </a:r>
            <a:r>
              <a:rPr lang="en-US" sz="1100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more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seats, </a:t>
            </a:r>
            <a:r>
              <a:rPr lang="en-US" sz="1100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nd close and</a:t>
            </a:r>
            <a:r>
              <a:rPr lang="en-US" sz="1100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implement customers in 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weeks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, not months!</a:t>
            </a:r>
            <a:endParaRPr sz="1100" b="0" i="0" u="none" strike="noStrike" cap="none" dirty="0">
              <a:solidFill>
                <a:schemeClr val="lt1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Avg. Sales Cycle: 2-6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months (Veruna brings </a:t>
            </a:r>
            <a:r>
              <a:rPr lang="en-US" sz="1100" b="0" i="1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SPEED—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implement </a:t>
            </a:r>
            <a:r>
              <a:rPr lang="en-US" sz="1100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in a fraction of the time vs. a traditional AMS)</a:t>
            </a:r>
            <a:endParaRPr sz="1100" b="0" i="0" u="none" strike="noStrike" cap="none" dirty="0">
              <a:solidFill>
                <a:schemeClr val="lt1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Avg. Deal Size: 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75-125 users</a:t>
            </a:r>
          </a:p>
          <a:p>
            <a:pPr marL="171450" indent="-17145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Upsell Opportunity: </a:t>
            </a:r>
            <a:r>
              <a:rPr lang="en-US" sz="1100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Experience Cloud, Einstein, 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"/>
                  </a:ext>
                </a:extLst>
              </a:rPr>
              <a:t>Marketing Cloud, Pardot</a:t>
            </a:r>
            <a:endParaRPr lang="en-US" sz="1100" dirty="0">
              <a:latin typeface="Salesforce Sans" panose="020B0505020202020203" pitchFamily="34" charset="77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endParaRPr sz="1100" b="0" i="0" u="none" strike="noStrike" cap="none" dirty="0">
              <a:solidFill>
                <a:schemeClr val="lt1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55" name="Google Shape;555;p1"/>
          <p:cNvSpPr txBox="1"/>
          <p:nvPr/>
        </p:nvSpPr>
        <p:spPr>
          <a:xfrm>
            <a:off x="505689" y="4492391"/>
            <a:ext cx="463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99"/>
              <a:buFont typeface="Salesforce Sans"/>
              <a:buNone/>
            </a:pPr>
            <a:r>
              <a:rPr lang="en-US" sz="1799" b="0" i="0" u="none" strike="noStrike" cap="none" dirty="0">
                <a:solidFill>
                  <a:srgbClr val="4C0D7B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PAIN POINTS VERUNA SOLVES</a:t>
            </a:r>
            <a:r>
              <a:rPr lang="en-US" sz="1799" dirty="0">
                <a:solidFill>
                  <a:srgbClr val="4C0D7B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:</a:t>
            </a:r>
            <a:endParaRPr sz="1800" b="0" i="0" u="none" strike="noStrike" cap="none" dirty="0">
              <a:solidFill>
                <a:srgbClr val="4C0D7B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56" name="Google Shape;556;p1"/>
          <p:cNvSpPr txBox="1"/>
          <p:nvPr/>
        </p:nvSpPr>
        <p:spPr>
          <a:xfrm>
            <a:off x="505689" y="4839356"/>
            <a:ext cx="5165906" cy="113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Veruna eliminates the disconnect between sales and policy administration via one, unified system for the entire agency</a:t>
            </a:r>
            <a:endParaRPr sz="1100" dirty="0">
              <a:latin typeface="Salesforce Sans" panose="020B0505020202020203" pitchFamily="34" charset="77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Legacy AMS can’t answer basic business questions: wins, close rate, retention rate, and profits by carrier. </a:t>
            </a:r>
            <a:r>
              <a:rPr lang="en-US" sz="1100" b="0" i="0" u="none" strike="noStrike" cap="none" dirty="0" err="1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Veruna</a:t>
            </a: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provides this </a:t>
            </a:r>
            <a:r>
              <a:rPr lang="en-US" sz="1100" b="0" i="1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in real time</a:t>
            </a: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.</a:t>
            </a:r>
            <a:endParaRPr sz="1100" dirty="0">
              <a:latin typeface="Salesforce Sans" panose="020B0505020202020203" pitchFamily="34" charset="77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Legacy AMS can’t customize workflows, fields, or dashboards to business needs while Veruna makes this simple</a:t>
            </a:r>
            <a:endParaRPr sz="1100" dirty="0">
              <a:latin typeface="Salesforce Sans" panose="020B0505020202020203" pitchFamily="34" charset="77"/>
            </a:endParaRPr>
          </a:p>
          <a:p>
            <a:pPr marL="6286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accent2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57" name="Google Shape;557;p1"/>
          <p:cNvSpPr txBox="1"/>
          <p:nvPr/>
        </p:nvSpPr>
        <p:spPr>
          <a:xfrm>
            <a:off x="169706" y="6381915"/>
            <a:ext cx="235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9CD8"/>
              </a:buClr>
              <a:buSzPts val="1799"/>
              <a:buFont typeface="Salesforce Sans"/>
              <a:buNone/>
            </a:pPr>
            <a:r>
              <a:rPr lang="en-US" sz="1799" b="0" i="0" u="none" strike="noStrike" cap="none" dirty="0">
                <a:solidFill>
                  <a:srgbClr val="2F0E67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KEY  CUSTOMERS:</a:t>
            </a:r>
            <a:endParaRPr sz="1800" b="0" i="0" u="none" strike="noStrike" cap="none" dirty="0">
              <a:solidFill>
                <a:srgbClr val="2F0E67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558" name="Google Shape;5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1238" y="3817425"/>
            <a:ext cx="1665317" cy="447557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"/>
          <p:cNvSpPr txBox="1"/>
          <p:nvPr/>
        </p:nvSpPr>
        <p:spPr>
          <a:xfrm>
            <a:off x="8515644" y="3915281"/>
            <a:ext cx="2161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alesforce Sans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5-star rating!</a:t>
            </a:r>
            <a:endParaRPr sz="1400" b="0" i="0" u="none" strike="noStrike" cap="none" dirty="0">
              <a:solidFill>
                <a:schemeClr val="l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60" name="Google Shape;560;p1"/>
          <p:cNvSpPr txBox="1"/>
          <p:nvPr/>
        </p:nvSpPr>
        <p:spPr>
          <a:xfrm>
            <a:off x="6165103" y="4483127"/>
            <a:ext cx="463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99"/>
              <a:buFont typeface="Salesforce Sans"/>
              <a:buNone/>
            </a:pPr>
            <a:r>
              <a:rPr lang="en-US" sz="1799" b="0" i="0" u="none" strike="noStrike" cap="none">
                <a:solidFill>
                  <a:srgbClr val="4C0D7B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CUSTOMER BENEFITS:</a:t>
            </a:r>
            <a:endParaRPr sz="1800" b="0" i="0" u="none" strike="noStrike" cap="none">
              <a:solidFill>
                <a:srgbClr val="4C0D7B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61" name="Google Shape;561;p1"/>
          <p:cNvSpPr txBox="1"/>
          <p:nvPr/>
        </p:nvSpPr>
        <p:spPr>
          <a:xfrm>
            <a:off x="6165102" y="4826579"/>
            <a:ext cx="5165906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Vital metrics in real-time dashboards: revenue per producer, cost per producer, close rates, and more</a:t>
            </a:r>
            <a:endParaRPr sz="1100" dirty="0">
              <a:latin typeface="Salesforce Sans" panose="020B0505020202020203" pitchFamily="34" charset="77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Immediate awareness of upsell, cross-sell, and re-market opportunities in the book of business (also via real-time dashboards)</a:t>
            </a:r>
            <a:endParaRPr sz="1100" dirty="0">
              <a:latin typeface="Salesforce Sans" panose="020B0505020202020203" pitchFamily="34" charset="77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Ability to integrate a </a:t>
            </a:r>
            <a:r>
              <a:rPr lang="en-US" sz="1100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wide</a:t>
            </a: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variety of marketing</a:t>
            </a:r>
            <a:r>
              <a:rPr lang="en-US" sz="1100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 and </a:t>
            </a: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sales tools: marketing, telephony, SMS, email campaigns, etc.</a:t>
            </a:r>
            <a:endParaRPr sz="1100" dirty="0">
              <a:latin typeface="Salesforce Sans" panose="020B0505020202020203" pitchFamily="34" charset="77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accent2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Workflow automation: tasks, reminders, remarket opportunities</a:t>
            </a:r>
            <a:endParaRPr sz="1100" dirty="0">
              <a:latin typeface="Salesforce Sans" panose="020B0505020202020203" pitchFamily="34" charset="77"/>
            </a:endParaRPr>
          </a:p>
        </p:txBody>
      </p:sp>
      <p:pic>
        <p:nvPicPr>
          <p:cNvPr id="562" name="Google Shape;562;p1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145" y="1635007"/>
            <a:ext cx="3828608" cy="2182353"/>
          </a:xfrm>
          <a:prstGeom prst="rect">
            <a:avLst/>
          </a:prstGeom>
          <a:noFill/>
          <a:ln w="9525" cap="flat" cmpd="sng">
            <a:solidFill>
              <a:srgbClr val="A52995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63" name="Google Shape;563;p1"/>
          <p:cNvGrpSpPr/>
          <p:nvPr/>
        </p:nvGrpSpPr>
        <p:grpSpPr>
          <a:xfrm>
            <a:off x="11020668" y="163389"/>
            <a:ext cx="942720" cy="983272"/>
            <a:chOff x="9692918" y="320780"/>
            <a:chExt cx="800169" cy="850396"/>
          </a:xfrm>
        </p:grpSpPr>
        <p:pic>
          <p:nvPicPr>
            <p:cNvPr id="564" name="Google Shape;56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692918" y="320780"/>
              <a:ext cx="800169" cy="850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" name="Google Shape;565;p1"/>
            <p:cNvSpPr txBox="1"/>
            <p:nvPr/>
          </p:nvSpPr>
          <p:spPr>
            <a:xfrm>
              <a:off x="9799755" y="982807"/>
              <a:ext cx="586500" cy="10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0" i="0" u="none" strike="noStrike" cap="none">
                  <a:solidFill>
                    <a:schemeClr val="lt1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SINCE 2019</a:t>
              </a:r>
              <a:endParaRPr/>
            </a:p>
          </p:txBody>
        </p:sp>
      </p:grpSp>
      <p:sp>
        <p:nvSpPr>
          <p:cNvPr id="566" name="Google Shape;566;p1"/>
          <p:cNvSpPr/>
          <p:nvPr/>
        </p:nvSpPr>
        <p:spPr>
          <a:xfrm>
            <a:off x="9994699" y="6318453"/>
            <a:ext cx="1901967" cy="42184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72199"/>
              </a:gs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Salesforce Sans"/>
                <a:ea typeface="Salesforce Sans"/>
                <a:cs typeface="Salesforce Sans"/>
                <a:sym typeface="Salesforce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95F93-3F91-435D-B493-9B665F7120F0}"/>
              </a:ext>
            </a:extLst>
          </p:cNvPr>
          <p:cNvSpPr txBox="1"/>
          <p:nvPr/>
        </p:nvSpPr>
        <p:spPr>
          <a:xfrm rot="16200000">
            <a:off x="10695188" y="3147570"/>
            <a:ext cx="26063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  <a:latin typeface="Salesforce Sans" panose="020B0505020202020203" pitchFamily="34" charset="77"/>
              </a:rPr>
              <a:t>© 2021 </a:t>
            </a:r>
            <a:r>
              <a:rPr lang="en-US" sz="900" i="1" dirty="0" err="1">
                <a:solidFill>
                  <a:schemeClr val="bg1"/>
                </a:solidFill>
                <a:latin typeface="Salesforce Sans" panose="020B0505020202020203" pitchFamily="34" charset="77"/>
              </a:rPr>
              <a:t>Veruna</a:t>
            </a:r>
            <a:r>
              <a:rPr lang="en-US" sz="900" i="1" dirty="0">
                <a:solidFill>
                  <a:schemeClr val="bg1"/>
                </a:solidFill>
                <a:latin typeface="Salesforce Sans" panose="020B0505020202020203" pitchFamily="34" charset="77"/>
              </a:rPr>
              <a:t>, Inc. •  Internal Use Only</a:t>
            </a:r>
          </a:p>
        </p:txBody>
      </p:sp>
      <p:pic>
        <p:nvPicPr>
          <p:cNvPr id="8" name="Picture 7" descr="A picture containing text, monitor, screen, set&#10;&#10;Description automatically generated">
            <a:extLst>
              <a:ext uri="{FF2B5EF4-FFF2-40B4-BE49-F238E27FC236}">
                <a16:creationId xmlns:a16="http://schemas.microsoft.com/office/drawing/2014/main" id="{FA1AF57F-9C6A-4B18-9FC1-A39B82FA65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284" y="6451228"/>
            <a:ext cx="1079555" cy="2015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F1A55E-2071-D848-BDA2-BC72C3C72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0" y="-79852"/>
            <a:ext cx="1603472" cy="8118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1FAD0B-2AA8-F24B-A171-DC4720EA3D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66" y="6329329"/>
            <a:ext cx="700494" cy="445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DE9B07-D04C-E046-9B01-38A716E4B1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042" y="6431849"/>
            <a:ext cx="1160871" cy="2402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08C765E-5D40-0E4B-BF7D-E8F2ABAEA2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099" y="6410687"/>
            <a:ext cx="700494" cy="2825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30771A-0428-E440-B36D-342ED55A2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8233" y="6448341"/>
            <a:ext cx="1010326" cy="2072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DBB59FF-E067-E84D-8940-C57FBC4175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7402" y="6454766"/>
            <a:ext cx="897417" cy="194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91DC98-19B1-F343-9986-D9D0742617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5652" y="6252278"/>
            <a:ext cx="542367" cy="5713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lesforce PPT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320</Words>
  <Application>Microsoft Macintosh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Salesforce Sans</vt:lpstr>
      <vt:lpstr>Salesforce PPT Template - 2019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Salas</cp:lastModifiedBy>
  <cp:revision>23</cp:revision>
  <dcterms:modified xsi:type="dcterms:W3CDTF">2022-08-03T20:44:31Z</dcterms:modified>
</cp:coreProperties>
</file>