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88825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9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936">
          <p15:clr>
            <a:srgbClr val="A4A3A4"/>
          </p15:clr>
        </p15:guide>
        <p15:guide id="4" pos="7319">
          <p15:clr>
            <a:srgbClr val="A4A3A4"/>
          </p15:clr>
        </p15:guide>
        <p15:guide id="5" orient="horz" pos="1101">
          <p15:clr>
            <a:srgbClr val="A4A3A4"/>
          </p15:clr>
        </p15:guide>
        <p15:guide id="6" orient="horz" pos="4083">
          <p15:clr>
            <a:srgbClr val="A4A3A4"/>
          </p15:clr>
        </p15:guide>
        <p15:guide id="7" orient="horz" pos="4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dpageCSXHqUdfpBppaDwEh47b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Carro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9" d="100"/>
          <a:sy n="59" d="100"/>
        </p:scale>
        <p:origin x="1278" y="42"/>
      </p:cViewPr>
      <p:guideLst>
        <p:guide pos="359"/>
        <p:guide orient="horz" pos="3908"/>
        <p:guide orient="horz" pos="936"/>
        <p:guide pos="7319"/>
        <p:guide orient="horz" pos="1101"/>
        <p:guide orient="horz" pos="4083"/>
        <p:guide orient="horz" pos="4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0" Type="http://customschemas.google.com/relationships/presentationmetadata" Target="meta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-1" y="0"/>
            <a:ext cx="504979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66485" y="0"/>
            <a:ext cx="124391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2929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25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/>
          <p:nvPr/>
        </p:nvSpPr>
        <p:spPr>
          <a:xfrm rot="10800000" flipH="1">
            <a:off x="1" y="9225416"/>
            <a:ext cx="7010400" cy="70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996337"/>
            <a:ext cx="30384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5B5B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" name="Google Shape;9;n"/>
          <p:cNvGrpSpPr/>
          <p:nvPr/>
        </p:nvGrpSpPr>
        <p:grpSpPr>
          <a:xfrm>
            <a:off x="6393468" y="8874285"/>
            <a:ext cx="417887" cy="292591"/>
            <a:chOff x="267" y="-340"/>
            <a:chExt cx="7144" cy="5002"/>
          </a:xfrm>
        </p:grpSpPr>
        <p:sp>
          <p:nvSpPr>
            <p:cNvPr id="10" name="Google Shape;10;n"/>
            <p:cNvSpPr/>
            <p:nvPr/>
          </p:nvSpPr>
          <p:spPr>
            <a:xfrm>
              <a:off x="267" y="-340"/>
              <a:ext cx="7144" cy="5002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rgbClr val="0A9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1" name="Google Shape;11;n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2" name="Google Shape;12;n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3" name="Google Shape;13;n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4" name="Google Shape;14;n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5" name="Google Shape;15;n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6" name="Google Shape;16;n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7" name="Google Shape;17;n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8" name="Google Shape;18;n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9" name="Google Shape;19;n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20" name="Google Shape;20;n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cxnSp>
        <p:nvCxnSpPr>
          <p:cNvPr id="21" name="Google Shape;21;n"/>
          <p:cNvCxnSpPr/>
          <p:nvPr/>
        </p:nvCxnSpPr>
        <p:spPr>
          <a:xfrm>
            <a:off x="5832389" y="0"/>
            <a:ext cx="0" cy="46955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e0cec249d3_0_452:notes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e0cec249d3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4 - Corner - D">
  <p:cSld name="Corner - D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0cec249d3_0_884"/>
          <p:cNvSpPr/>
          <p:nvPr/>
        </p:nvSpPr>
        <p:spPr>
          <a:xfrm>
            <a:off x="-1" y="893"/>
            <a:ext cx="6117444" cy="5156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5572" y="21236"/>
                  <a:pt x="11055" y="18531"/>
                  <a:pt x="15311" y="13482"/>
                </a:cubicBezTo>
                <a:cubicBezTo>
                  <a:pt x="18555" y="9634"/>
                  <a:pt x="20650" y="4941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F5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368" name="Google Shape;368;ge0cec249d3_0_884"/>
          <p:cNvSpPr txBox="1">
            <a:spLocks noGrp="1"/>
          </p:cNvSpPr>
          <p:nvPr>
            <p:ph type="title"/>
          </p:nvPr>
        </p:nvSpPr>
        <p:spPr>
          <a:xfrm>
            <a:off x="6212269" y="356657"/>
            <a:ext cx="43458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ge0cec249d3_0_884"/>
          <p:cNvSpPr txBox="1">
            <a:spLocks noGrp="1"/>
          </p:cNvSpPr>
          <p:nvPr>
            <p:ph type="body" idx="1"/>
          </p:nvPr>
        </p:nvSpPr>
        <p:spPr>
          <a:xfrm>
            <a:off x="6212269" y="2557032"/>
            <a:ext cx="52581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ge0cec249d3_0_884"/>
          <p:cNvSpPr txBox="1">
            <a:spLocks noGrp="1"/>
          </p:cNvSpPr>
          <p:nvPr>
            <p:ph type="body" idx="2"/>
          </p:nvPr>
        </p:nvSpPr>
        <p:spPr>
          <a:xfrm>
            <a:off x="6212270" y="2032570"/>
            <a:ext cx="434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ge0cec249d3_0_884"/>
          <p:cNvSpPr txBox="1">
            <a:spLocks noGrp="1"/>
          </p:cNvSpPr>
          <p:nvPr>
            <p:ph type="ftr" idx="11"/>
          </p:nvPr>
        </p:nvSpPr>
        <p:spPr>
          <a:xfrm>
            <a:off x="571500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2" name="Google Shape;372;ge0cec249d3_0_884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571504" y="1609725"/>
            <a:ext cx="11045700" cy="4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571504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A62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13801727" y="6672263"/>
            <a:ext cx="18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145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364">
          <p15:clr>
            <a:srgbClr val="F26B43"/>
          </p15:clr>
        </p15:guide>
        <p15:guide id="3" orient="horz" pos="3909">
          <p15:clr>
            <a:srgbClr val="F26B43"/>
          </p15:clr>
        </p15:guide>
        <p15:guide id="4" pos="7319">
          <p15:clr>
            <a:srgbClr val="F26B43"/>
          </p15:clr>
        </p15:guide>
        <p15:guide id="5" orient="horz" pos="931">
          <p15:clr>
            <a:srgbClr val="F26B43"/>
          </p15:clr>
        </p15:guide>
        <p15:guide id="6" orient="horz" pos="4080">
          <p15:clr>
            <a:srgbClr val="F26B43"/>
          </p15:clr>
        </p15:guide>
        <p15:guide id="7" orient="horz" pos="3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hyperlink" Target="https://www.veruna.com/the-gehring-group-case-study-veruna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0cec249d3_0_452"/>
          <p:cNvSpPr/>
          <p:nvPr/>
        </p:nvSpPr>
        <p:spPr>
          <a:xfrm>
            <a:off x="0" y="0"/>
            <a:ext cx="6117444" cy="5156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5572" y="21236"/>
                  <a:pt x="11055" y="18531"/>
                  <a:pt x="15311" y="13482"/>
                </a:cubicBezTo>
                <a:cubicBezTo>
                  <a:pt x="18555" y="9634"/>
                  <a:pt x="20650" y="4941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430" name="Google Shape;430;ge0cec249d3_0_452"/>
          <p:cNvSpPr/>
          <p:nvPr/>
        </p:nvSpPr>
        <p:spPr>
          <a:xfrm>
            <a:off x="2859749" y="212643"/>
            <a:ext cx="1683600" cy="168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34" name="Google Shape;434;ge0cec249d3_0_452" descr="Google Shape;466;p28"/>
          <p:cNvPicPr preferRelativeResize="0"/>
          <p:nvPr/>
        </p:nvPicPr>
        <p:blipFill rotWithShape="1">
          <a:blip r:embed="rId3">
            <a:alphaModFix/>
          </a:blip>
          <a:srcRect l="17659" t="9683" r="3326" b="10616"/>
          <a:stretch/>
        </p:blipFill>
        <p:spPr>
          <a:xfrm>
            <a:off x="865485" y="5911984"/>
            <a:ext cx="1118270" cy="444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ge0cec249d3_0_452"/>
          <p:cNvGrpSpPr/>
          <p:nvPr/>
        </p:nvGrpSpPr>
        <p:grpSpPr>
          <a:xfrm>
            <a:off x="941822" y="665286"/>
            <a:ext cx="3526688" cy="5776530"/>
            <a:chOff x="941822" y="665286"/>
            <a:chExt cx="3526688" cy="5776530"/>
          </a:xfrm>
        </p:grpSpPr>
        <p:pic>
          <p:nvPicPr>
            <p:cNvPr id="436" name="Google Shape;436;ge0cec249d3_0_452" descr="Picture 34"/>
            <p:cNvPicPr preferRelativeResize="0"/>
            <p:nvPr/>
          </p:nvPicPr>
          <p:blipFill rotWithShape="1">
            <a:blip r:embed="rId4">
              <a:alphaModFix/>
            </a:blip>
            <a:srcRect t="74454" b="16122"/>
            <a:stretch/>
          </p:blipFill>
          <p:spPr>
            <a:xfrm>
              <a:off x="941822" y="6215334"/>
              <a:ext cx="3526688" cy="22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ge0cec249d3_0_452"/>
            <p:cNvPicPr preferRelativeResize="0"/>
            <p:nvPr/>
          </p:nvPicPr>
          <p:blipFill rotWithShape="1">
            <a:blip r:embed="rId5">
              <a:alphaModFix/>
            </a:blip>
            <a:srcRect l="534" r="534"/>
            <a:stretch/>
          </p:blipFill>
          <p:spPr>
            <a:xfrm>
              <a:off x="1331051" y="665286"/>
              <a:ext cx="2715768" cy="56937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8" name="Google Shape;438;ge0cec249d3_0_452" descr="Right Click Phone.png"/>
          <p:cNvPicPr preferRelativeResize="0"/>
          <p:nvPr/>
        </p:nvPicPr>
        <p:blipFill rotWithShape="1">
          <a:blip r:embed="rId6">
            <a:alphaModFix/>
          </a:blip>
          <a:srcRect t="128" b="802"/>
          <a:stretch/>
        </p:blipFill>
        <p:spPr>
          <a:xfrm>
            <a:off x="1422521" y="746891"/>
            <a:ext cx="2532888" cy="5468100"/>
          </a:xfrm>
          <a:prstGeom prst="roundRect">
            <a:avLst>
              <a:gd name="adj" fmla="val 13038"/>
            </a:avLst>
          </a:prstGeom>
          <a:noFill/>
          <a:ln>
            <a:noFill/>
          </a:ln>
        </p:spPr>
      </p:pic>
      <p:pic>
        <p:nvPicPr>
          <p:cNvPr id="439" name="Google Shape;439;ge0cec249d3_0_452" descr="Google Shape;884;p63"/>
          <p:cNvPicPr preferRelativeResize="0"/>
          <p:nvPr/>
        </p:nvPicPr>
        <p:blipFill rotWithShape="1">
          <a:blip r:embed="rId7">
            <a:alphaModFix/>
          </a:blip>
          <a:srcRect b="3306"/>
          <a:stretch/>
        </p:blipFill>
        <p:spPr>
          <a:xfrm>
            <a:off x="3258812" y="5836167"/>
            <a:ext cx="1246267" cy="5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406;ge0cec249d3_0_1">
            <a:extLst>
              <a:ext uri="{FF2B5EF4-FFF2-40B4-BE49-F238E27FC236}">
                <a16:creationId xmlns:a16="http://schemas.microsoft.com/office/drawing/2014/main" id="{D50C121D-4728-3447-BB11-D871BB98C6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7263" y="377742"/>
            <a:ext cx="4822365" cy="14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Gehring Group Gets Business Insights,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Drives Growth with </a:t>
            </a:r>
            <a:r>
              <a:rPr lang="en-US" dirty="0" err="1">
                <a:solidFill>
                  <a:schemeClr val="tx1"/>
                </a:solidFill>
              </a:rPr>
              <a:t>Veruna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" name="Google Shape;409;ge0cec249d3_0_1">
            <a:extLst>
              <a:ext uri="{FF2B5EF4-FFF2-40B4-BE49-F238E27FC236}">
                <a16:creationId xmlns:a16="http://schemas.microsoft.com/office/drawing/2014/main" id="{5C71CE56-7860-D34C-955D-5AA47B5BA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00631" y="1921550"/>
            <a:ext cx="5753169" cy="1338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sz="1500" b="1" dirty="0"/>
              <a:t>CHALLENGE: </a:t>
            </a:r>
            <a:br>
              <a:rPr lang="en-US" sz="1500" b="1" dirty="0"/>
            </a:br>
            <a:br>
              <a:rPr lang="en-US" sz="1500" dirty="0"/>
            </a:br>
            <a:r>
              <a:rPr lang="en-US" sz="1400" dirty="0"/>
              <a:t>A limited, legacy agency management system (AMS) was riddled with blind spots and disconnects, driving users to work outside the system and leaving leadership largely unable to measure or manage.</a:t>
            </a:r>
          </a:p>
        </p:txBody>
      </p:sp>
      <p:sp>
        <p:nvSpPr>
          <p:cNvPr id="21" name="Google Shape;409;ge0cec249d3_0_1">
            <a:extLst>
              <a:ext uri="{FF2B5EF4-FFF2-40B4-BE49-F238E27FC236}">
                <a16:creationId xmlns:a16="http://schemas.microsoft.com/office/drawing/2014/main" id="{BD2B2339-9D41-3040-BE05-035C2A7E4EAC}"/>
              </a:ext>
            </a:extLst>
          </p:cNvPr>
          <p:cNvSpPr txBox="1">
            <a:spLocks/>
          </p:cNvSpPr>
          <p:nvPr/>
        </p:nvSpPr>
        <p:spPr>
          <a:xfrm>
            <a:off x="4446746" y="3203096"/>
            <a:ext cx="5470140" cy="133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pPr marL="0" lvl="0" indent="0"/>
            <a:r>
              <a:rPr lang="en-US" sz="1500" b="1" dirty="0"/>
              <a:t>SOLUTION:</a:t>
            </a:r>
          </a:p>
          <a:p>
            <a:pPr marL="9525" indent="0"/>
            <a:r>
              <a:rPr lang="en-US" sz="1400" dirty="0"/>
              <a:t>Built on Salesforce and designed for insurance, </a:t>
            </a:r>
            <a:r>
              <a:rPr lang="en-US" sz="1400" dirty="0" err="1"/>
              <a:t>Veruna</a:t>
            </a:r>
            <a:r>
              <a:rPr lang="en-US" sz="1400" dirty="0"/>
              <a:t> impressed both employees and leaders with its power and flexibility.</a:t>
            </a:r>
          </a:p>
          <a:p>
            <a:pPr marL="9525" indent="0"/>
            <a:r>
              <a:rPr lang="en-US" sz="1400" dirty="0"/>
              <a:t>“It’s helping us grow,” said Kate </a:t>
            </a:r>
            <a:r>
              <a:rPr lang="en-US" sz="1400" dirty="0" err="1"/>
              <a:t>Grangard</a:t>
            </a:r>
            <a:r>
              <a:rPr lang="en-US" sz="1400" dirty="0"/>
              <a:t>, Managing Director. “You need a really solid database…to be able to look at the market, and get a very quick, bird’s-eye view into how other clients are performing.” </a:t>
            </a:r>
          </a:p>
        </p:txBody>
      </p:sp>
      <p:sp>
        <p:nvSpPr>
          <p:cNvPr id="24" name="Google Shape;2979;p367">
            <a:extLst>
              <a:ext uri="{FF2B5EF4-FFF2-40B4-BE49-F238E27FC236}">
                <a16:creationId xmlns:a16="http://schemas.microsoft.com/office/drawing/2014/main" id="{8FC5F829-FA1D-3C41-B17B-CC9F58655C80}"/>
              </a:ext>
            </a:extLst>
          </p:cNvPr>
          <p:cNvSpPr txBox="1"/>
          <p:nvPr/>
        </p:nvSpPr>
        <p:spPr>
          <a:xfrm>
            <a:off x="9760541" y="5911984"/>
            <a:ext cx="1535038" cy="58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Visionary Partnership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5" name="Google Shape;2979;p367">
            <a:extLst>
              <a:ext uri="{FF2B5EF4-FFF2-40B4-BE49-F238E27FC236}">
                <a16:creationId xmlns:a16="http://schemas.microsoft.com/office/drawing/2014/main" id="{72394A3C-6C1F-434B-B27C-3E12107A94BA}"/>
              </a:ext>
            </a:extLst>
          </p:cNvPr>
          <p:cNvSpPr txBox="1"/>
          <p:nvPr/>
        </p:nvSpPr>
        <p:spPr>
          <a:xfrm>
            <a:off x="6410678" y="5911984"/>
            <a:ext cx="1642510" cy="49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User Satisfaction and Compliance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26" name="Google Shape;3568;p391">
            <a:extLst>
              <a:ext uri="{FF2B5EF4-FFF2-40B4-BE49-F238E27FC236}">
                <a16:creationId xmlns:a16="http://schemas.microsoft.com/office/drawing/2014/main" id="{6DDF18A6-B08A-B04A-B308-1ACAD33E6128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407" y="5399393"/>
            <a:ext cx="484919" cy="48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571;p391">
            <a:extLst>
              <a:ext uri="{FF2B5EF4-FFF2-40B4-BE49-F238E27FC236}">
                <a16:creationId xmlns:a16="http://schemas.microsoft.com/office/drawing/2014/main" id="{40F4F9E4-B52E-9F4C-AB93-ECE8B94E06BF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385" y="5399393"/>
            <a:ext cx="484919" cy="48491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ounded Rectangle 29">
            <a:hlinkClick r:id="rId10"/>
            <a:extLst>
              <a:ext uri="{FF2B5EF4-FFF2-40B4-BE49-F238E27FC236}">
                <a16:creationId xmlns:a16="http://schemas.microsoft.com/office/drawing/2014/main" id="{CB82B480-0881-6A47-B157-3CB9AC54CF8F}"/>
              </a:ext>
            </a:extLst>
          </p:cNvPr>
          <p:cNvSpPr/>
          <p:nvPr/>
        </p:nvSpPr>
        <p:spPr>
          <a:xfrm>
            <a:off x="10187854" y="4258204"/>
            <a:ext cx="1532176" cy="566056"/>
          </a:xfrm>
          <a:prstGeom prst="roundRect">
            <a:avLst/>
          </a:prstGeom>
          <a:gradFill flip="none" rotWithShape="1">
            <a:gsLst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ea typeface="Salesforce Sans"/>
                <a:cs typeface="Salesforce Sans"/>
                <a:sym typeface="Salesforce Sans"/>
              </a:rPr>
              <a:t>Read the full case study</a:t>
            </a:r>
            <a:endParaRPr lang="en-US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5" name="Google Shape;416;ge0cec249d3_0_1">
            <a:extLst>
              <a:ext uri="{FF2B5EF4-FFF2-40B4-BE49-F238E27FC236}">
                <a16:creationId xmlns:a16="http://schemas.microsoft.com/office/drawing/2014/main" id="{AA6E3A6C-57B2-5345-82B9-87EFACCA969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40294" y="5004339"/>
            <a:ext cx="1077576" cy="3025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417;ge0cec249d3_0_1">
            <a:extLst>
              <a:ext uri="{FF2B5EF4-FFF2-40B4-BE49-F238E27FC236}">
                <a16:creationId xmlns:a16="http://schemas.microsoft.com/office/drawing/2014/main" id="{61E35F81-FEA7-AC41-86EB-0B081FD4D98A}"/>
              </a:ext>
            </a:extLst>
          </p:cNvPr>
          <p:cNvCxnSpPr/>
          <p:nvPr/>
        </p:nvCxnSpPr>
        <p:spPr>
          <a:xfrm>
            <a:off x="2740788" y="4932850"/>
            <a:ext cx="0" cy="44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" name="Google Shape;419;ge0cec249d3_0_1">
            <a:extLst>
              <a:ext uri="{FF2B5EF4-FFF2-40B4-BE49-F238E27FC236}">
                <a16:creationId xmlns:a16="http://schemas.microsoft.com/office/drawing/2014/main" id="{5A9BDBBE-E7DD-4343-B3F4-FE4CD0268D1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65652" y="4851899"/>
            <a:ext cx="867476" cy="6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960F6-19CE-E54E-B7DC-962B27F22FF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28549"/>
          <a:stretch/>
        </p:blipFill>
        <p:spPr>
          <a:xfrm>
            <a:off x="1583838" y="1006272"/>
            <a:ext cx="2221941" cy="577309"/>
          </a:xfrm>
          <a:prstGeom prst="rect">
            <a:avLst/>
          </a:prstGeom>
        </p:spPr>
      </p:pic>
      <p:pic>
        <p:nvPicPr>
          <p:cNvPr id="40" name="Picture 39" descr="A picture containing sky, outdoor, building, decorated&#10;&#10;Description automatically generated">
            <a:extLst>
              <a:ext uri="{FF2B5EF4-FFF2-40B4-BE49-F238E27FC236}">
                <a16:creationId xmlns:a16="http://schemas.microsoft.com/office/drawing/2014/main" id="{2AD2867B-1A53-BE45-9BF2-01EFBD0C96C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843" t="2969" r="18882" b="8048"/>
          <a:stretch/>
        </p:blipFill>
        <p:spPr>
          <a:xfrm>
            <a:off x="1511623" y="1750092"/>
            <a:ext cx="2344496" cy="2386584"/>
          </a:xfrm>
          <a:prstGeom prst="roundRect">
            <a:avLst/>
          </a:prstGeom>
        </p:spPr>
      </p:pic>
      <p:sp>
        <p:nvSpPr>
          <p:cNvPr id="43" name="Google Shape;422;ge0cec249d3_0_1">
            <a:extLst>
              <a:ext uri="{FF2B5EF4-FFF2-40B4-BE49-F238E27FC236}">
                <a16:creationId xmlns:a16="http://schemas.microsoft.com/office/drawing/2014/main" id="{B791F5D8-9D6F-7141-83AB-76ADDCC30B73}"/>
              </a:ext>
            </a:extLst>
          </p:cNvPr>
          <p:cNvSpPr txBox="1"/>
          <p:nvPr/>
        </p:nvSpPr>
        <p:spPr>
          <a:xfrm>
            <a:off x="8426289" y="5911984"/>
            <a:ext cx="1012500" cy="56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Business Growth</a:t>
            </a:r>
            <a:endParaRPr b="0" i="0" u="none" strike="noStrike" cap="none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4" name="Google Shape;423;ge0cec249d3_0_1">
            <a:extLst>
              <a:ext uri="{FF2B5EF4-FFF2-40B4-BE49-F238E27FC236}">
                <a16:creationId xmlns:a16="http://schemas.microsoft.com/office/drawing/2014/main" id="{BC0F498E-D3D4-674B-AA03-8122B3606CC1}"/>
              </a:ext>
            </a:extLst>
          </p:cNvPr>
          <p:cNvPicPr preferRelativeResize="0"/>
          <p:nvPr/>
        </p:nvPicPr>
        <p:blipFill rotWithShape="1">
          <a:blip r:embed="rId1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087" y="5399129"/>
            <a:ext cx="484920" cy="4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20;ge0cec249d3_0_1">
            <a:extLst>
              <a:ext uri="{FF2B5EF4-FFF2-40B4-BE49-F238E27FC236}">
                <a16:creationId xmlns:a16="http://schemas.microsoft.com/office/drawing/2014/main" id="{1D66DD7C-2578-8446-B1F3-F713810D2EDE}"/>
              </a:ext>
            </a:extLst>
          </p:cNvPr>
          <p:cNvSpPr txBox="1"/>
          <p:nvPr/>
        </p:nvSpPr>
        <p:spPr>
          <a:xfrm>
            <a:off x="5016950" y="5911984"/>
            <a:ext cx="1012500" cy="5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Salesforce Sans" panose="020B0505020202020203" pitchFamily="34" charset="77"/>
                <a:ea typeface="Salesforce Sans"/>
                <a:cs typeface="Salesforce Sans"/>
                <a:sym typeface="Salesforce Sans"/>
              </a:rPr>
              <a:t>Powerful Reporting</a:t>
            </a:r>
            <a:endParaRPr sz="1400" b="0" i="0" u="none" strike="noStrike" cap="none" dirty="0">
              <a:solidFill>
                <a:schemeClr val="tx1"/>
              </a:solidFill>
              <a:latin typeface="Salesforce Sans" panose="020B0505020202020203" pitchFamily="34" charset="77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50" name="Google Shape;421;ge0cec249d3_0_1">
            <a:extLst>
              <a:ext uri="{FF2B5EF4-FFF2-40B4-BE49-F238E27FC236}">
                <a16:creationId xmlns:a16="http://schemas.microsoft.com/office/drawing/2014/main" id="{81B91605-CFA7-DF45-BE70-50969BA51468}"/>
              </a:ext>
            </a:extLst>
          </p:cNvPr>
          <p:cNvPicPr preferRelativeResize="0"/>
          <p:nvPr/>
        </p:nvPicPr>
        <p:blipFill rotWithShape="1">
          <a:blip r:embed="rId1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094" y="5409837"/>
            <a:ext cx="474212" cy="47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sforce Google Slides Corporate Template - 2019">
  <a:themeElements>
    <a:clrScheme name="Corporate Colors - November 2017">
      <a:dk1>
        <a:srgbClr val="205CA0"/>
      </a:dk1>
      <a:lt1>
        <a:srgbClr val="FFFFFF"/>
      </a:lt1>
      <a:dk2>
        <a:srgbClr val="3EA1E0"/>
      </a:dk2>
      <a:lt2>
        <a:srgbClr val="8D837B"/>
      </a:lt2>
      <a:accent1>
        <a:srgbClr val="032E61"/>
      </a:accent1>
      <a:accent2>
        <a:srgbClr val="59575C"/>
      </a:accent2>
      <a:accent3>
        <a:srgbClr val="7F2443"/>
      </a:accent3>
      <a:accent4>
        <a:srgbClr val="4B2248"/>
      </a:accent4>
      <a:accent5>
        <a:srgbClr val="3D867D"/>
      </a:accent5>
      <a:accent6>
        <a:srgbClr val="ED7633"/>
      </a:accent6>
      <a:hlink>
        <a:srgbClr val="3E6E84"/>
      </a:hlink>
      <a:folHlink>
        <a:srgbClr val="537E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force 2014 Interim">
      <a:dk1>
        <a:srgbClr val="262626"/>
      </a:dk1>
      <a:lt1>
        <a:srgbClr val="FFFFFF"/>
      </a:lt1>
      <a:dk2>
        <a:srgbClr val="003C4D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132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Book</vt:lpstr>
      <vt:lpstr>Salesforce Sans</vt:lpstr>
      <vt:lpstr>Salesforce Google Slides Corporate Template - 2019</vt:lpstr>
      <vt:lpstr>Gehring Group Gets Business Insights, Drives Growth with Veruna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Paladin Group drives 600% revenue growth with Veruna</dc:title>
  <dc:creator>Jennifer Carroll</dc:creator>
  <cp:lastModifiedBy>Jennifer Carroll</cp:lastModifiedBy>
  <cp:revision>9</cp:revision>
  <dcterms:modified xsi:type="dcterms:W3CDTF">2023-05-16T16:50:14Z</dcterms:modified>
</cp:coreProperties>
</file>