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9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pos="7319">
          <p15:clr>
            <a:srgbClr val="A4A3A4"/>
          </p15:clr>
        </p15:guide>
        <p15:guide id="5" orient="horz" pos="1101">
          <p15:clr>
            <a:srgbClr val="A4A3A4"/>
          </p15:clr>
        </p15:guide>
        <p15:guide id="6" orient="horz" pos="4083">
          <p15:clr>
            <a:srgbClr val="A4A3A4"/>
          </p15:clr>
        </p15:guide>
        <p15:guide id="7" orient="horz" pos="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VJVoDzlrCPThS6qIvQe9K74K+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245"/>
    <a:srgbClr val="2F0E67"/>
    <a:srgbClr val="F79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6"/>
  </p:normalViewPr>
  <p:slideViewPr>
    <p:cSldViewPr snapToGrid="0">
      <p:cViewPr varScale="1">
        <p:scale>
          <a:sx n="121" d="100"/>
          <a:sy n="121" d="100"/>
        </p:scale>
        <p:origin x="632" y="176"/>
      </p:cViewPr>
      <p:guideLst>
        <p:guide pos="359"/>
        <p:guide orient="horz" pos="3908"/>
        <p:guide orient="horz" pos="936"/>
        <p:guide pos="7319"/>
        <p:guide orient="horz" pos="1101"/>
        <p:guide orient="horz" pos="4083"/>
        <p:guide orient="horz" pos="4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3" Type="http://schemas.openxmlformats.org/officeDocument/2006/relationships/tableStyles" Target="tableStyles.xml"/><Relationship Id="rId19" Type="http://customschemas.google.com/relationships/presentationmetadata" Target="meta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504979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66485" y="0"/>
            <a:ext cx="124391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/>
          <p:nvPr/>
        </p:nvSpPr>
        <p:spPr>
          <a:xfrm rot="10800000" flipH="1">
            <a:off x="1" y="9225416"/>
            <a:ext cx="7010400" cy="7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996337"/>
            <a:ext cx="30384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" name="Google Shape;9;n"/>
          <p:cNvGrpSpPr/>
          <p:nvPr/>
        </p:nvGrpSpPr>
        <p:grpSpPr>
          <a:xfrm>
            <a:off x="6393468" y="8874285"/>
            <a:ext cx="417887" cy="292591"/>
            <a:chOff x="267" y="-340"/>
            <a:chExt cx="7144" cy="5002"/>
          </a:xfrm>
        </p:grpSpPr>
        <p:sp>
          <p:nvSpPr>
            <p:cNvPr id="10" name="Google Shape;10;n"/>
            <p:cNvSpPr/>
            <p:nvPr/>
          </p:nvSpPr>
          <p:spPr>
            <a:xfrm>
              <a:off x="267" y="-340"/>
              <a:ext cx="7144" cy="5002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rgbClr val="0A9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n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n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n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n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n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n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n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n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n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n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" name="Google Shape;21;n"/>
          <p:cNvCxnSpPr/>
          <p:nvPr/>
        </p:nvCxnSpPr>
        <p:spPr>
          <a:xfrm>
            <a:off x="5832389" y="0"/>
            <a:ext cx="0" cy="46955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1d5f7eecf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e1d5f7eecf_2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/>
          </a:p>
        </p:txBody>
      </p:sp>
      <p:sp>
        <p:nvSpPr>
          <p:cNvPr id="255" name="Google Shape;255;ge1d5f7eecf_2_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1 - Basic">
  <p:cSld name="B1 - Basic">
    <p:bg>
      <p:bgPr>
        <a:solidFill>
          <a:srgbClr val="F4F4F4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571500" y="1611885"/>
            <a:ext cx="11046266" cy="422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9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5pPr>
            <a:lvl6pPr marL="2743200" lvl="5" indent="-34925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571504" y="1097179"/>
            <a:ext cx="11046266" cy="3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56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925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571499" y="6549530"/>
            <a:ext cx="5507994" cy="21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25B"/>
              </a:buClr>
              <a:buSzPts val="1500"/>
              <a:buFont typeface="Arial"/>
              <a:buNone/>
              <a:defRPr sz="1031" b="0" i="0" u="none" strike="noStrike" cap="none">
                <a:solidFill>
                  <a:srgbClr val="6A62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571505" y="63499"/>
            <a:ext cx="11045694" cy="99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3 - Corner - C">
  <p:cSld name="F3 - Corner - C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e0cec249d3_0_433"/>
          <p:cNvSpPr/>
          <p:nvPr/>
        </p:nvSpPr>
        <p:spPr>
          <a:xfrm>
            <a:off x="0" y="1293773"/>
            <a:ext cx="6191208" cy="55633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0843" y="16446"/>
                  <a:pt x="18679" y="11498"/>
                  <a:pt x="15108" y="7524"/>
                </a:cubicBezTo>
                <a:cubicBezTo>
                  <a:pt x="10908" y="2849"/>
                  <a:pt x="5498" y="343"/>
                  <a:pt x="0" y="0"/>
                </a:cubicBezTo>
                <a:close/>
              </a:path>
            </a:pathLst>
          </a:custGeom>
          <a:solidFill>
            <a:srgbClr val="EAF5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61" name="Google Shape;361;ge0cec249d3_0_433"/>
          <p:cNvSpPr txBox="1">
            <a:spLocks noGrp="1"/>
          </p:cNvSpPr>
          <p:nvPr>
            <p:ph type="title"/>
          </p:nvPr>
        </p:nvSpPr>
        <p:spPr>
          <a:xfrm>
            <a:off x="6212269" y="356657"/>
            <a:ext cx="43458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ge0cec249d3_0_433"/>
          <p:cNvSpPr txBox="1">
            <a:spLocks noGrp="1"/>
          </p:cNvSpPr>
          <p:nvPr>
            <p:ph type="body" idx="1"/>
          </p:nvPr>
        </p:nvSpPr>
        <p:spPr>
          <a:xfrm>
            <a:off x="6212269" y="2557033"/>
            <a:ext cx="5246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ge0cec249d3_0_433"/>
          <p:cNvSpPr txBox="1">
            <a:spLocks noGrp="1"/>
          </p:cNvSpPr>
          <p:nvPr>
            <p:ph type="body" idx="2"/>
          </p:nvPr>
        </p:nvSpPr>
        <p:spPr>
          <a:xfrm>
            <a:off x="6212270" y="2032570"/>
            <a:ext cx="434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ge0cec249d3_0_433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5" name="Google Shape;365;ge0cec249d3_0_43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9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>
  <p:cSld name="Basic">
    <p:bg>
      <p:bgPr>
        <a:solidFill>
          <a:srgbClr val="F4F4F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93"/>
            <a:ext cx="12188824" cy="68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571500" y="1764285"/>
            <a:ext cx="11045952" cy="422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571504" y="1097179"/>
            <a:ext cx="110461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6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A62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K - Basic - Title Only">
  <p:cSld name="GRK - Basic - Title Only">
    <p:bg>
      <p:bgPr>
        <a:solidFill>
          <a:srgbClr val="F4F4F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571503" y="1097179"/>
            <a:ext cx="110461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5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59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5"/>
          <p:cNvSpPr txBox="1">
            <a:spLocks noGrp="1"/>
          </p:cNvSpPr>
          <p:nvPr>
            <p:ph type="ftr" idx="11"/>
          </p:nvPr>
        </p:nvSpPr>
        <p:spPr>
          <a:xfrm>
            <a:off x="6094411" y="6571832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ve Trees Vignette - Right">
  <p:cSld name="Above Trees Vignette - Right">
    <p:bg>
      <p:bgPr>
        <a:solidFill>
          <a:srgbClr val="F4F4F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" y="895"/>
            <a:ext cx="12188819" cy="68562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571500" y="63504"/>
            <a:ext cx="11045952" cy="99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1"/>
          </p:nvPr>
        </p:nvSpPr>
        <p:spPr>
          <a:xfrm>
            <a:off x="571500" y="1764288"/>
            <a:ext cx="11045952" cy="42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2"/>
          </p:nvPr>
        </p:nvSpPr>
        <p:spPr>
          <a:xfrm>
            <a:off x="571500" y="1097179"/>
            <a:ext cx="110459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36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er_Hero_A">
  <p:cSld name="3_Customer_Hero_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/>
        </p:nvSpPr>
        <p:spPr>
          <a:xfrm>
            <a:off x="-2" y="0"/>
            <a:ext cx="121887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7"/>
          <p:cNvSpPr/>
          <p:nvPr/>
        </p:nvSpPr>
        <p:spPr>
          <a:xfrm rot="10800000" flipH="1">
            <a:off x="9774057" y="600"/>
            <a:ext cx="24147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7"/>
          <p:cNvSpPr/>
          <p:nvPr/>
        </p:nvSpPr>
        <p:spPr>
          <a:xfrm>
            <a:off x="-1" y="-4859"/>
            <a:ext cx="12188700" cy="243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025600" cy="2449500"/>
          </a:xfrm>
          <a:prstGeom prst="rect">
            <a:avLst/>
          </a:prstGeom>
          <a:gradFill>
            <a:gsLst>
              <a:gs pos="0">
                <a:schemeClr val="dk1"/>
              </a:gs>
              <a:gs pos="58000">
                <a:schemeClr val="dk1"/>
              </a:gs>
              <a:gs pos="100000">
                <a:srgbClr val="205CA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2560300" tIns="365750" rIns="4114800" bIns="1828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576073" y="2753099"/>
            <a:ext cx="9004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2"/>
          </p:nvPr>
        </p:nvSpPr>
        <p:spPr>
          <a:xfrm>
            <a:off x="576072" y="4404281"/>
            <a:ext cx="4251900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/>
          <p:nvPr/>
        </p:nvSpPr>
        <p:spPr>
          <a:xfrm rot="10800000" flipH="1">
            <a:off x="550808" y="924065"/>
            <a:ext cx="1725600" cy="1730400"/>
          </a:xfrm>
          <a:prstGeom prst="roundRect">
            <a:avLst>
              <a:gd name="adj" fmla="val 10076"/>
            </a:avLst>
          </a:prstGeom>
          <a:solidFill>
            <a:schemeClr val="lt1"/>
          </a:solidFill>
          <a:ln>
            <a:noFill/>
          </a:ln>
          <a:effectLst>
            <a:outerShdw blurRad="346075" sx="93000" sy="93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7"/>
          <p:cNvSpPr>
            <a:spLocks noGrp="1"/>
          </p:cNvSpPr>
          <p:nvPr>
            <p:ph type="pic" idx="3"/>
          </p:nvPr>
        </p:nvSpPr>
        <p:spPr>
          <a:xfrm>
            <a:off x="527633" y="914400"/>
            <a:ext cx="1755900" cy="1737300"/>
          </a:xfrm>
          <a:prstGeom prst="roundRect">
            <a:avLst>
              <a:gd name="adj" fmla="val 109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4"/>
          </p:nvPr>
        </p:nvSpPr>
        <p:spPr>
          <a:xfrm>
            <a:off x="5181545" y="4395125"/>
            <a:ext cx="4251900" cy="2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C868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5"/>
          </p:nvPr>
        </p:nvSpPr>
        <p:spPr>
          <a:xfrm>
            <a:off x="568651" y="3836644"/>
            <a:ext cx="4251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6"/>
          </p:nvPr>
        </p:nvSpPr>
        <p:spPr>
          <a:xfrm>
            <a:off x="5181544" y="3836644"/>
            <a:ext cx="4251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>
            <a:spLocks noGrp="1"/>
          </p:cNvSpPr>
          <p:nvPr>
            <p:ph type="pic" idx="7"/>
          </p:nvPr>
        </p:nvSpPr>
        <p:spPr>
          <a:xfrm>
            <a:off x="5831537" y="-4859"/>
            <a:ext cx="6357300" cy="2445600"/>
          </a:xfrm>
          <a:prstGeom prst="rect">
            <a:avLst/>
          </a:prstGeom>
          <a:solidFill>
            <a:schemeClr val="lt2">
              <a:alpha val="62352"/>
            </a:schemeClr>
          </a:solidFill>
          <a:ln>
            <a:noFill/>
          </a:ln>
        </p:spPr>
        <p:txBody>
          <a:bodyPr spcFirstLastPara="1" wrap="square" lIns="1554475" tIns="0" rIns="36575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7F77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" name="Google Shape;82;p37" descr="Pictur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20472" y="6257915"/>
            <a:ext cx="616302" cy="431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er_Hero_A">
  <p:cSld name="Customer_Hero_A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/>
          <p:nvPr/>
        </p:nvSpPr>
        <p:spPr>
          <a:xfrm>
            <a:off x="-2" y="0"/>
            <a:ext cx="12188825" cy="6858000"/>
          </a:xfrm>
          <a:prstGeom prst="rect">
            <a:avLst/>
          </a:prstGeom>
          <a:solidFill>
            <a:srgbClr val="E7E6E4"/>
          </a:solidFill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/>
          <p:nvPr/>
        </p:nvSpPr>
        <p:spPr>
          <a:xfrm rot="10800000" flipH="1">
            <a:off x="9774057" y="600"/>
            <a:ext cx="2414671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1" i="0" u="none" strike="noStrike" cap="none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8"/>
          <p:cNvSpPr/>
          <p:nvPr/>
        </p:nvSpPr>
        <p:spPr>
          <a:xfrm>
            <a:off x="-1" y="-4859"/>
            <a:ext cx="12188825" cy="243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8"/>
          <p:cNvSpPr txBox="1">
            <a:spLocks noGrp="1"/>
          </p:cNvSpPr>
          <p:nvPr>
            <p:ph type="title"/>
          </p:nvPr>
        </p:nvSpPr>
        <p:spPr>
          <a:xfrm>
            <a:off x="576073" y="2753099"/>
            <a:ext cx="9004255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1"/>
          </p:nvPr>
        </p:nvSpPr>
        <p:spPr>
          <a:xfrm>
            <a:off x="576072" y="4404281"/>
            <a:ext cx="4251992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6A625B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/>
          <p:nvPr/>
        </p:nvSpPr>
        <p:spPr>
          <a:xfrm rot="10800000" flipH="1">
            <a:off x="550807" y="924065"/>
            <a:ext cx="1725451" cy="1730400"/>
          </a:xfrm>
          <a:prstGeom prst="roundRect">
            <a:avLst>
              <a:gd name="adj" fmla="val 10076"/>
            </a:avLst>
          </a:prstGeom>
          <a:solidFill>
            <a:schemeClr val="lt1"/>
          </a:solidFill>
          <a:ln>
            <a:noFill/>
          </a:ln>
          <a:effectLst>
            <a:outerShdw blurRad="346075" sx="93000" sy="93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1" i="0" u="none" strike="noStrike" cap="none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11025728" cy="2449500"/>
          </a:xfrm>
          <a:prstGeom prst="rect">
            <a:avLst/>
          </a:prstGeom>
          <a:gradFill>
            <a:gsLst>
              <a:gs pos="0">
                <a:schemeClr val="dk1"/>
              </a:gs>
              <a:gs pos="58999">
                <a:schemeClr val="dk1"/>
              </a:gs>
              <a:gs pos="100000">
                <a:srgbClr val="205CA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2560300" tIns="365750" rIns="4114800" bIns="1828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3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>
            <a:spLocks noGrp="1"/>
          </p:cNvSpPr>
          <p:nvPr>
            <p:ph type="pic" idx="3"/>
          </p:nvPr>
        </p:nvSpPr>
        <p:spPr>
          <a:xfrm>
            <a:off x="5831537" y="-4859"/>
            <a:ext cx="6357444" cy="2445600"/>
          </a:xfrm>
          <a:prstGeom prst="rect">
            <a:avLst/>
          </a:prstGeom>
          <a:solidFill>
            <a:schemeClr val="lt2">
              <a:alpha val="62352"/>
            </a:schemeClr>
          </a:solidFill>
          <a:ln>
            <a:noFill/>
          </a:ln>
        </p:spPr>
        <p:txBody>
          <a:bodyPr spcFirstLastPara="1" wrap="square" lIns="1554475" tIns="0" rIns="36575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99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8"/>
          <p:cNvSpPr>
            <a:spLocks noGrp="1"/>
          </p:cNvSpPr>
          <p:nvPr>
            <p:ph type="pic" idx="4"/>
          </p:nvPr>
        </p:nvSpPr>
        <p:spPr>
          <a:xfrm>
            <a:off x="527632" y="914400"/>
            <a:ext cx="1756043" cy="1737300"/>
          </a:xfrm>
          <a:prstGeom prst="roundRect">
            <a:avLst>
              <a:gd name="adj" fmla="val 109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99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5"/>
          </p:nvPr>
        </p:nvSpPr>
        <p:spPr>
          <a:xfrm>
            <a:off x="5181545" y="4395125"/>
            <a:ext cx="4251992" cy="2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6A625B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6A625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C868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6"/>
          </p:nvPr>
        </p:nvSpPr>
        <p:spPr>
          <a:xfrm>
            <a:off x="568651" y="3836644"/>
            <a:ext cx="4251992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799" b="1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7"/>
          </p:nvPr>
        </p:nvSpPr>
        <p:spPr>
          <a:xfrm>
            <a:off x="5181544" y="3836644"/>
            <a:ext cx="4251992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1799" b="1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38" descr="Pictur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20472" y="6257915"/>
            <a:ext cx="616142" cy="431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er_Hero_A">
  <p:cSld name="1_Customer_Hero_A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"/>
          <p:cNvSpPr/>
          <p:nvPr/>
        </p:nvSpPr>
        <p:spPr>
          <a:xfrm>
            <a:off x="-1" y="0"/>
            <a:ext cx="12188700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Font typeface="Arial"/>
              <a:buNone/>
            </a:pPr>
            <a:endParaRPr sz="179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9"/>
          <p:cNvSpPr/>
          <p:nvPr/>
        </p:nvSpPr>
        <p:spPr>
          <a:xfrm rot="10800000" flipH="1">
            <a:off x="9774059" y="85"/>
            <a:ext cx="24147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Font typeface="Arial"/>
              <a:buNone/>
            </a:pPr>
            <a:endParaRPr sz="1798" b="1" i="0" u="none" strike="noStrike" cap="none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9"/>
          <p:cNvSpPr/>
          <p:nvPr/>
        </p:nvSpPr>
        <p:spPr>
          <a:xfrm>
            <a:off x="1" y="-4859"/>
            <a:ext cx="12188700" cy="243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Font typeface="Arial"/>
              <a:buNone/>
            </a:pPr>
            <a:endParaRPr sz="179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9"/>
          <p:cNvSpPr txBox="1">
            <a:spLocks noGrp="1"/>
          </p:cNvSpPr>
          <p:nvPr>
            <p:ph type="title"/>
          </p:nvPr>
        </p:nvSpPr>
        <p:spPr>
          <a:xfrm>
            <a:off x="576075" y="2753099"/>
            <a:ext cx="9004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198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1"/>
          </p:nvPr>
        </p:nvSpPr>
        <p:spPr>
          <a:xfrm>
            <a:off x="576072" y="4404287"/>
            <a:ext cx="4251900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​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  <a:defRPr sz="1998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2"/>
          </p:nvPr>
        </p:nvSpPr>
        <p:spPr>
          <a:xfrm>
            <a:off x="2" y="-4858"/>
            <a:ext cx="11025600" cy="2449500"/>
          </a:xfrm>
          <a:prstGeom prst="rect">
            <a:avLst/>
          </a:prstGeom>
          <a:gradFill>
            <a:gsLst>
              <a:gs pos="0">
                <a:schemeClr val="dk2"/>
              </a:gs>
              <a:gs pos="58999">
                <a:schemeClr val="dk2"/>
              </a:gs>
              <a:gs pos="100000">
                <a:srgbClr val="19325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2560300" tIns="365750" rIns="4114800" bIns="1828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8"/>
              <a:buFont typeface="Arial"/>
              <a:buNone/>
              <a:defRPr sz="2398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998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9"/>
          <p:cNvSpPr/>
          <p:nvPr/>
        </p:nvSpPr>
        <p:spPr>
          <a:xfrm rot="10800000" flipH="1">
            <a:off x="550809" y="924065"/>
            <a:ext cx="1725600" cy="1730400"/>
          </a:xfrm>
          <a:prstGeom prst="roundRect">
            <a:avLst>
              <a:gd name="adj" fmla="val 10076"/>
            </a:avLst>
          </a:prstGeom>
          <a:solidFill>
            <a:schemeClr val="lt1"/>
          </a:solidFill>
          <a:ln>
            <a:noFill/>
          </a:ln>
          <a:effectLst>
            <a:outerShdw blurRad="346075" sx="93000" sy="93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Font typeface="Arial"/>
              <a:buNone/>
            </a:pPr>
            <a:endParaRPr sz="1798" b="1" i="0" u="none" strike="noStrike" cap="none">
              <a:solidFill>
                <a:srgbClr val="D0D9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3"/>
          </p:nvPr>
        </p:nvSpPr>
        <p:spPr>
          <a:xfrm>
            <a:off x="527637" y="914400"/>
            <a:ext cx="1755900" cy="1737300"/>
          </a:xfrm>
          <a:prstGeom prst="roundRect">
            <a:avLst>
              <a:gd name="adj" fmla="val 109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​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98" b="0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4"/>
          </p:nvPr>
        </p:nvSpPr>
        <p:spPr>
          <a:xfrm>
            <a:off x="5181545" y="4395125"/>
            <a:ext cx="4251900" cy="2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​"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60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5"/>
          </p:nvPr>
        </p:nvSpPr>
        <p:spPr>
          <a:xfrm>
            <a:off x="568651" y="3836649"/>
            <a:ext cx="4251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34277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798"/>
              <a:buFont typeface="Arial"/>
              <a:buChar char="​"/>
              <a:defRPr sz="1798" b="1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998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6"/>
          </p:nvPr>
        </p:nvSpPr>
        <p:spPr>
          <a:xfrm>
            <a:off x="5181544" y="3836649"/>
            <a:ext cx="4251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34277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798"/>
              <a:buFont typeface="Arial"/>
              <a:buChar char="​"/>
              <a:defRPr sz="1798" b="1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998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47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4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47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9" name="Google Shape;109;p39" descr="Salesforce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7543" y="6170944"/>
            <a:ext cx="627481" cy="4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9"/>
          <p:cNvSpPr>
            <a:spLocks noGrp="1"/>
          </p:cNvSpPr>
          <p:nvPr>
            <p:ph type="pic" idx="7"/>
          </p:nvPr>
        </p:nvSpPr>
        <p:spPr>
          <a:xfrm>
            <a:off x="5831539" y="-4858"/>
            <a:ext cx="6357300" cy="2445600"/>
          </a:xfrm>
          <a:prstGeom prst="rect">
            <a:avLst/>
          </a:prstGeom>
          <a:solidFill>
            <a:schemeClr val="lt2">
              <a:alpha val="62352"/>
            </a:schemeClr>
          </a:solidFill>
          <a:ln>
            <a:noFill/>
          </a:ln>
        </p:spPr>
        <p:txBody>
          <a:bodyPr spcFirstLastPara="1" wrap="square" lIns="1554475" tIns="0" rIns="36575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998" b="0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Arial"/>
              <a:buChar char="•"/>
              <a:defRPr sz="1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Sign Vignette - Large">
  <p:cSld name="Callout Sign Vignette - Large">
    <p:bg>
      <p:bgPr>
        <a:solidFill>
          <a:srgbClr val="F4F4F4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896"/>
            <a:ext cx="12188816" cy="685620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0"/>
          <p:cNvSpPr/>
          <p:nvPr/>
        </p:nvSpPr>
        <p:spPr>
          <a:xfrm>
            <a:off x="4743105" y="4674662"/>
            <a:ext cx="1038257" cy="9379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678" y="0"/>
                </a:moveTo>
                <a:lnTo>
                  <a:pt x="8249" y="2066"/>
                </a:lnTo>
                <a:lnTo>
                  <a:pt x="6561" y="2642"/>
                </a:lnTo>
                <a:lnTo>
                  <a:pt x="8510" y="6504"/>
                </a:lnTo>
                <a:lnTo>
                  <a:pt x="0" y="21600"/>
                </a:lnTo>
                <a:lnTo>
                  <a:pt x="8751" y="18238"/>
                </a:lnTo>
                <a:lnTo>
                  <a:pt x="14486" y="12617"/>
                </a:lnTo>
                <a:lnTo>
                  <a:pt x="8809" y="8085"/>
                </a:lnTo>
                <a:lnTo>
                  <a:pt x="9037" y="7151"/>
                </a:lnTo>
                <a:lnTo>
                  <a:pt x="13546" y="8109"/>
                </a:lnTo>
                <a:lnTo>
                  <a:pt x="14789" y="7648"/>
                </a:lnTo>
                <a:lnTo>
                  <a:pt x="17160" y="10223"/>
                </a:lnTo>
                <a:lnTo>
                  <a:pt x="21600" y="6125"/>
                </a:lnTo>
                <a:lnTo>
                  <a:pt x="13080" y="3080"/>
                </a:lnTo>
                <a:lnTo>
                  <a:pt x="7678" y="0"/>
                </a:ln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0"/>
          <p:cNvSpPr txBox="1">
            <a:spLocks noGrp="1"/>
          </p:cNvSpPr>
          <p:nvPr>
            <p:ph type="body" idx="1"/>
          </p:nvPr>
        </p:nvSpPr>
        <p:spPr>
          <a:xfrm>
            <a:off x="1074516" y="1866959"/>
            <a:ext cx="9882779" cy="353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>
                <a:solidFill>
                  <a:srgbClr val="42414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24145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2414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42414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42414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40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0"/>
          <p:cNvSpPr txBox="1">
            <a:spLocks noGrp="1"/>
          </p:cNvSpPr>
          <p:nvPr>
            <p:ph type="ftr" idx="11"/>
          </p:nvPr>
        </p:nvSpPr>
        <p:spPr>
          <a:xfrm>
            <a:off x="1074516" y="5328501"/>
            <a:ext cx="5507989" cy="21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4241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rgbClr val="F4F4F4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1"/>
          <p:cNvGrpSpPr/>
          <p:nvPr/>
        </p:nvGrpSpPr>
        <p:grpSpPr>
          <a:xfrm>
            <a:off x="4" y="896"/>
            <a:ext cx="12188815" cy="6856208"/>
            <a:chOff x="4" y="896"/>
            <a:chExt cx="12188815" cy="6856208"/>
          </a:xfrm>
        </p:grpSpPr>
        <p:pic>
          <p:nvPicPr>
            <p:cNvPr id="120" name="Google Shape;120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" y="896"/>
              <a:ext cx="12188815" cy="6856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95878" y="2789892"/>
              <a:ext cx="2664561" cy="22231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41"/>
          <p:cNvGrpSpPr/>
          <p:nvPr/>
        </p:nvGrpSpPr>
        <p:grpSpPr>
          <a:xfrm>
            <a:off x="3" y="1792"/>
            <a:ext cx="12188815" cy="6856208"/>
            <a:chOff x="3" y="893"/>
            <a:chExt cx="12188815" cy="6856208"/>
          </a:xfrm>
        </p:grpSpPr>
        <p:pic>
          <p:nvPicPr>
            <p:cNvPr id="123" name="Google Shape;123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" y="893"/>
              <a:ext cx="12188815" cy="6856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05372" y="3083291"/>
              <a:ext cx="2664561" cy="22231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571504" y="1762125"/>
            <a:ext cx="11045825" cy="43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/>
          <p:nvPr/>
        </p:nvSpPr>
        <p:spPr>
          <a:xfrm>
            <a:off x="13801727" y="6672263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 txBox="1"/>
          <p:nvPr/>
        </p:nvSpPr>
        <p:spPr>
          <a:xfrm>
            <a:off x="11621628" y="6590738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6413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4641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4" r:id="rId1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4">
          <p15:clr>
            <a:srgbClr val="F26B43"/>
          </p15:clr>
        </p15:guide>
        <p15:guide id="3" orient="horz" pos="3909">
          <p15:clr>
            <a:srgbClr val="F26B43"/>
          </p15:clr>
        </p15:guide>
        <p15:guide id="4" pos="7319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3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1d5f7eecf_2_12"/>
          <p:cNvSpPr/>
          <p:nvPr/>
        </p:nvSpPr>
        <p:spPr>
          <a:xfrm>
            <a:off x="10275928" y="2269187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Customer Retention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e1d5f7eecf_2_12"/>
          <p:cNvSpPr/>
          <p:nvPr/>
        </p:nvSpPr>
        <p:spPr>
          <a:xfrm>
            <a:off x="393039" y="5709634"/>
            <a:ext cx="9040045" cy="402336"/>
          </a:xfrm>
          <a:custGeom>
            <a:avLst/>
            <a:gdLst/>
            <a:ahLst/>
            <a:cxnLst/>
            <a:rect l="l" t="t" r="r" b="b"/>
            <a:pathLst>
              <a:path w="8709009" h="417764" extrusionOk="0">
                <a:moveTo>
                  <a:pt x="0" y="0"/>
                </a:moveTo>
                <a:lnTo>
                  <a:pt x="8709009" y="4137"/>
                </a:lnTo>
                <a:lnTo>
                  <a:pt x="8651083" y="229569"/>
                </a:lnTo>
                <a:lnTo>
                  <a:pt x="8584882" y="417764"/>
                </a:lnTo>
                <a:lnTo>
                  <a:pt x="0" y="417764"/>
                </a:lnTo>
                <a:lnTo>
                  <a:pt x="0" y="0"/>
                </a:lnTo>
                <a:close/>
              </a:path>
            </a:pathLst>
          </a:custGeom>
          <a:solidFill>
            <a:srgbClr val="2F0E67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Insurance Agent/Broker Platform Enablers</a:t>
            </a:r>
            <a:endParaRPr sz="1125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e1d5f7eecf_2_12"/>
          <p:cNvSpPr/>
          <p:nvPr/>
        </p:nvSpPr>
        <p:spPr>
          <a:xfrm>
            <a:off x="8648294" y="2268855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Claims Tracking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e1d5f7eecf_2_12"/>
          <p:cNvSpPr/>
          <p:nvPr/>
        </p:nvSpPr>
        <p:spPr>
          <a:xfrm>
            <a:off x="2138349" y="2256362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Lead Management &amp; Prioritization 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e1d5f7eecf_2_12"/>
          <p:cNvSpPr/>
          <p:nvPr/>
        </p:nvSpPr>
        <p:spPr>
          <a:xfrm>
            <a:off x="529302" y="3027220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Opportunity Management 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e1d5f7eecf_2_12"/>
          <p:cNvSpPr/>
          <p:nvPr/>
        </p:nvSpPr>
        <p:spPr>
          <a:xfrm>
            <a:off x="8648294" y="2983570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Endorsements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e1d5f7eecf_2_12"/>
          <p:cNvSpPr/>
          <p:nvPr/>
        </p:nvSpPr>
        <p:spPr>
          <a:xfrm>
            <a:off x="2138349" y="2993205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Producer Goal-Setting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e1d5f7eecf_2_12"/>
          <p:cNvSpPr txBox="1"/>
          <p:nvPr/>
        </p:nvSpPr>
        <p:spPr>
          <a:xfrm>
            <a:off x="4105148" y="6455304"/>
            <a:ext cx="989180" cy="27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00" tIns="30425" rIns="60900" bIns="30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4"/>
              <a:buFont typeface="Arial"/>
              <a:buNone/>
            </a:pPr>
            <a:endParaRPr sz="84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e1d5f7eecf_2_12"/>
          <p:cNvSpPr/>
          <p:nvPr/>
        </p:nvSpPr>
        <p:spPr>
          <a:xfrm>
            <a:off x="529302" y="4480632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Monitoring &amp; Analytics 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e1d5f7eecf_2_12"/>
          <p:cNvSpPr/>
          <p:nvPr/>
        </p:nvSpPr>
        <p:spPr>
          <a:xfrm>
            <a:off x="3757741" y="2256362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Quoting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e1d5f7eecf_2_12"/>
          <p:cNvSpPr/>
          <p:nvPr/>
        </p:nvSpPr>
        <p:spPr>
          <a:xfrm>
            <a:off x="8648294" y="3728888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Activities and Tasks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e1d5f7eecf_2_12"/>
          <p:cNvSpPr/>
          <p:nvPr/>
        </p:nvSpPr>
        <p:spPr>
          <a:xfrm>
            <a:off x="10275928" y="2993205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Up-Sell / Cross-Sell 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e1d5f7eecf_2_12"/>
          <p:cNvSpPr/>
          <p:nvPr/>
        </p:nvSpPr>
        <p:spPr>
          <a:xfrm>
            <a:off x="529302" y="3752562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 Journey Management 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e1d5f7eecf_2_12"/>
          <p:cNvSpPr/>
          <p:nvPr/>
        </p:nvSpPr>
        <p:spPr>
          <a:xfrm>
            <a:off x="6989126" y="3000402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 Bill Calculations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e1d5f7eecf_2_12"/>
          <p:cNvSpPr/>
          <p:nvPr/>
        </p:nvSpPr>
        <p:spPr>
          <a:xfrm>
            <a:off x="5367085" y="3000402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Changes 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e1d5f7eecf_2_12"/>
          <p:cNvSpPr/>
          <p:nvPr/>
        </p:nvSpPr>
        <p:spPr>
          <a:xfrm>
            <a:off x="5367085" y="2279307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Transactions **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e1d5f7eecf_2_12"/>
          <p:cNvSpPr/>
          <p:nvPr/>
        </p:nvSpPr>
        <p:spPr>
          <a:xfrm>
            <a:off x="3757741" y="2993205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Submissions / Applications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e1d5f7eecf_2_12"/>
          <p:cNvSpPr/>
          <p:nvPr/>
        </p:nvSpPr>
        <p:spPr>
          <a:xfrm>
            <a:off x="2138349" y="3743416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Qualification / Data Capture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e1d5f7eecf_2_12"/>
          <p:cNvSpPr/>
          <p:nvPr/>
        </p:nvSpPr>
        <p:spPr>
          <a:xfrm>
            <a:off x="529302" y="2268855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Campaign Management 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e1d5f7eecf_2_12"/>
          <p:cNvSpPr/>
          <p:nvPr/>
        </p:nvSpPr>
        <p:spPr>
          <a:xfrm>
            <a:off x="2138349" y="4479704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Prospect Analytics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e1d5f7eecf_2_12"/>
          <p:cNvSpPr/>
          <p:nvPr/>
        </p:nvSpPr>
        <p:spPr>
          <a:xfrm>
            <a:off x="3757741" y="3740337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Submissions Tracking / Tracking *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e1d5f7eecf_2_12"/>
          <p:cNvSpPr/>
          <p:nvPr/>
        </p:nvSpPr>
        <p:spPr>
          <a:xfrm>
            <a:off x="3757741" y="4490421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Remarket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e1d5f7eecf_2_12"/>
          <p:cNvSpPr/>
          <p:nvPr/>
        </p:nvSpPr>
        <p:spPr>
          <a:xfrm>
            <a:off x="9428865" y="5709634"/>
            <a:ext cx="2411302" cy="402336"/>
          </a:xfrm>
          <a:custGeom>
            <a:avLst/>
            <a:gdLst/>
            <a:ahLst/>
            <a:cxnLst/>
            <a:rect l="l" t="t" r="r" b="b"/>
            <a:pathLst>
              <a:path w="1646544" h="424115" extrusionOk="0">
                <a:moveTo>
                  <a:pt x="114300" y="0"/>
                </a:moveTo>
                <a:lnTo>
                  <a:pt x="1646544" y="0"/>
                </a:lnTo>
                <a:lnTo>
                  <a:pt x="1646544" y="208883"/>
                </a:lnTo>
                <a:lnTo>
                  <a:pt x="1646544" y="417765"/>
                </a:lnTo>
                <a:lnTo>
                  <a:pt x="0" y="424115"/>
                </a:lnTo>
                <a:lnTo>
                  <a:pt x="114300" y="0"/>
                </a:lnTo>
                <a:close/>
              </a:path>
            </a:pathLst>
          </a:custGeom>
          <a:solidFill>
            <a:srgbClr val="2F0E67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API &amp; Data Sources</a:t>
            </a:r>
            <a:endParaRPr sz="1125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e1d5f7eecf_2_12"/>
          <p:cNvSpPr txBox="1"/>
          <p:nvPr/>
        </p:nvSpPr>
        <p:spPr>
          <a:xfrm>
            <a:off x="9428864" y="6179672"/>
            <a:ext cx="2453830" cy="557156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32E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725" tIns="42825" rIns="85725" bIns="4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B2E"/>
              </a:buClr>
              <a:buSzPts val="600"/>
              <a:buFont typeface="Arial"/>
              <a:buNone/>
            </a:pPr>
            <a:r>
              <a:rPr lang="en-US" sz="1125" b="0" i="0" u="none" strike="noStrike" cap="none">
                <a:solidFill>
                  <a:srgbClr val="2C2B2E"/>
                </a:solidFill>
                <a:latin typeface="Arial"/>
                <a:ea typeface="Arial"/>
                <a:cs typeface="Arial"/>
                <a:sym typeface="Arial"/>
              </a:rPr>
              <a:t>DOWNLOADS: IVANS, Progressive, Erie, file load,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B2E"/>
              </a:buClr>
              <a:buSzPts val="600"/>
              <a:buFont typeface="Arial"/>
              <a:buNone/>
            </a:pPr>
            <a:r>
              <a:rPr lang="en-US" sz="1125" b="0" i="0" u="none" strike="noStrike" cap="none">
                <a:solidFill>
                  <a:srgbClr val="2C2B2E"/>
                </a:solidFill>
                <a:latin typeface="Arial"/>
                <a:ea typeface="Arial"/>
                <a:cs typeface="Arial"/>
                <a:sym typeface="Arial"/>
              </a:rPr>
              <a:t>Acord Forms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e1d5f7eecf_2_12"/>
          <p:cNvSpPr/>
          <p:nvPr/>
        </p:nvSpPr>
        <p:spPr>
          <a:xfrm>
            <a:off x="10275928" y="4479704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User Specific Productivity Dashboards 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e1d5f7eecf_2_12"/>
          <p:cNvSpPr/>
          <p:nvPr/>
        </p:nvSpPr>
        <p:spPr>
          <a:xfrm>
            <a:off x="529302" y="1719569"/>
            <a:ext cx="1513575" cy="488531"/>
          </a:xfrm>
          <a:prstGeom prst="chevron">
            <a:avLst>
              <a:gd name="adj" fmla="val 14626"/>
            </a:avLst>
          </a:prstGeom>
          <a:solidFill>
            <a:srgbClr val="2F0E67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Marketing: Lead to Prospect </a:t>
            </a:r>
            <a:endParaRPr sz="1125" b="1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e1d5f7eecf_2_12"/>
          <p:cNvSpPr/>
          <p:nvPr/>
        </p:nvSpPr>
        <p:spPr>
          <a:xfrm>
            <a:off x="2138349" y="1719569"/>
            <a:ext cx="1513575" cy="488531"/>
          </a:xfrm>
          <a:prstGeom prst="chevron">
            <a:avLst>
              <a:gd name="adj" fmla="val 14626"/>
            </a:avLst>
          </a:prstGeom>
          <a:solidFill>
            <a:srgbClr val="2F0E67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Prospect to Qualified</a:t>
            </a:r>
            <a:endParaRPr sz="1125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e1d5f7eecf_2_12"/>
          <p:cNvSpPr/>
          <p:nvPr/>
        </p:nvSpPr>
        <p:spPr>
          <a:xfrm>
            <a:off x="3757741" y="1719569"/>
            <a:ext cx="1513575" cy="488531"/>
          </a:xfrm>
          <a:prstGeom prst="chevron">
            <a:avLst>
              <a:gd name="adj" fmla="val 14626"/>
            </a:avLst>
          </a:prstGeom>
          <a:solidFill>
            <a:srgbClr val="2F0E67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Quoting &amp; Submission</a:t>
            </a:r>
            <a:endParaRPr sz="1125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e1d5f7eecf_2_12"/>
          <p:cNvSpPr/>
          <p:nvPr/>
        </p:nvSpPr>
        <p:spPr>
          <a:xfrm>
            <a:off x="5367085" y="1719569"/>
            <a:ext cx="1513575" cy="488531"/>
          </a:xfrm>
          <a:prstGeom prst="chevron">
            <a:avLst>
              <a:gd name="adj" fmla="val 14626"/>
            </a:avLst>
          </a:prstGeom>
          <a:solidFill>
            <a:srgbClr val="2F0E67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Policy Admin </a:t>
            </a:r>
            <a:endParaRPr sz="1125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e1d5f7eecf_2_12"/>
          <p:cNvSpPr/>
          <p:nvPr/>
        </p:nvSpPr>
        <p:spPr>
          <a:xfrm>
            <a:off x="416098" y="6180069"/>
            <a:ext cx="8890217" cy="55706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32E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725" tIns="42825" rIns="85725" bIns="4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8"/>
              <a:buFont typeface="Arial"/>
              <a:buNone/>
            </a:pPr>
            <a:endParaRPr sz="938" b="0" i="0" u="none" strike="noStrike" cap="none">
              <a:solidFill>
                <a:srgbClr val="691A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e1d5f7eecf_2_12"/>
          <p:cNvSpPr/>
          <p:nvPr/>
        </p:nvSpPr>
        <p:spPr>
          <a:xfrm>
            <a:off x="8648294" y="1719569"/>
            <a:ext cx="1513575" cy="488531"/>
          </a:xfrm>
          <a:prstGeom prst="chevron">
            <a:avLst>
              <a:gd name="adj" fmla="val 14626"/>
            </a:avLst>
          </a:prstGeom>
          <a:solidFill>
            <a:srgbClr val="2F0E67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Servicing</a:t>
            </a:r>
            <a:endParaRPr sz="1125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e1d5f7eecf_2_12"/>
          <p:cNvSpPr/>
          <p:nvPr/>
        </p:nvSpPr>
        <p:spPr>
          <a:xfrm>
            <a:off x="10275928" y="1719569"/>
            <a:ext cx="1513575" cy="488531"/>
          </a:xfrm>
          <a:prstGeom prst="chevron">
            <a:avLst>
              <a:gd name="adj" fmla="val 14626"/>
            </a:avLst>
          </a:prstGeom>
          <a:solidFill>
            <a:srgbClr val="2F0E67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Retain &amp; Grow / Manage Business</a:t>
            </a:r>
            <a:endParaRPr sz="1125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e1d5f7eecf_2_12"/>
          <p:cNvSpPr/>
          <p:nvPr/>
        </p:nvSpPr>
        <p:spPr>
          <a:xfrm>
            <a:off x="10275928" y="3737647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Production Reporting</a:t>
            </a:r>
            <a:endParaRPr sz="1125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e1d5f7eecf_2_12"/>
          <p:cNvSpPr/>
          <p:nvPr/>
        </p:nvSpPr>
        <p:spPr>
          <a:xfrm>
            <a:off x="5367085" y="4490421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Document Management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e1d5f7eecf_2_12"/>
          <p:cNvSpPr/>
          <p:nvPr/>
        </p:nvSpPr>
        <p:spPr>
          <a:xfrm>
            <a:off x="8648294" y="4487139"/>
            <a:ext cx="1513575" cy="652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Cases (Service cloud)</a:t>
            </a:r>
            <a:endParaRPr sz="112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e1d5f7eecf_2_12"/>
          <p:cNvSpPr txBox="1"/>
          <p:nvPr/>
        </p:nvSpPr>
        <p:spPr>
          <a:xfrm>
            <a:off x="416068" y="6179672"/>
            <a:ext cx="8890247" cy="5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00" tIns="85700" rIns="85700" bIns="8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en-US" sz="1031" b="0" i="0" u="none" strike="noStrike" cap="none">
                <a:solidFill>
                  <a:srgbClr val="2C2B2E"/>
                </a:solidFill>
                <a:latin typeface="Arial"/>
                <a:ea typeface="Arial"/>
                <a:cs typeface="Arial"/>
                <a:sym typeface="Arial"/>
              </a:rPr>
              <a:t>Customer 360 | Journey Management | Workflows/Automation | Activity Orchestration | Intelligence/Analytics &amp; Reporting | Insights | Alerts/ Notifications | Veruna Download Inbox | Veruna Acord Form Integration (with storage)| S-Docs and S-Sign</a:t>
            </a:r>
            <a:endParaRPr sz="103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e1d5f7eecf_2_12"/>
          <p:cNvSpPr txBox="1"/>
          <p:nvPr/>
        </p:nvSpPr>
        <p:spPr>
          <a:xfrm>
            <a:off x="2254062" y="898010"/>
            <a:ext cx="8153282" cy="652500"/>
          </a:xfrm>
          <a:prstGeom prst="rect">
            <a:avLst/>
          </a:prstGeom>
          <a:solidFill>
            <a:srgbClr val="46A245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700" tIns="85700" rIns="85700" bIns="8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43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Insurance Agent/Broker Blueprint</a:t>
            </a:r>
            <a:endParaRPr sz="2438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e1d5f7eecf_2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800" y="950259"/>
            <a:ext cx="548068" cy="55715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e1d5f7eecf_2_12"/>
          <p:cNvSpPr/>
          <p:nvPr/>
        </p:nvSpPr>
        <p:spPr>
          <a:xfrm>
            <a:off x="6989126" y="1719569"/>
            <a:ext cx="1513575" cy="488531"/>
          </a:xfrm>
          <a:prstGeom prst="chevron">
            <a:avLst>
              <a:gd name="adj" fmla="val 14626"/>
            </a:avLst>
          </a:prstGeom>
          <a:solidFill>
            <a:srgbClr val="2F0E67"/>
          </a:solidFill>
          <a:ln w="34925" cap="flat" cmpd="sng">
            <a:solidFill>
              <a:srgbClr val="D0CD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2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Accounting &amp; Billing Servicing </a:t>
            </a:r>
            <a:endParaRPr sz="1125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e1d5f7eecf_2_12"/>
          <p:cNvSpPr/>
          <p:nvPr/>
        </p:nvSpPr>
        <p:spPr>
          <a:xfrm>
            <a:off x="6989126" y="2285574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Commissions Calculations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e1d5f7eecf_2_12"/>
          <p:cNvSpPr/>
          <p:nvPr/>
        </p:nvSpPr>
        <p:spPr>
          <a:xfrm>
            <a:off x="5367085" y="3744297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Generate Certificates and Auto IDs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e1d5f7eecf_2_12"/>
          <p:cNvSpPr/>
          <p:nvPr/>
        </p:nvSpPr>
        <p:spPr>
          <a:xfrm>
            <a:off x="6989126" y="3731655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Agency Bill Invoicing and Receipts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e1d5f7eecf_2_12"/>
          <p:cNvSpPr/>
          <p:nvPr/>
        </p:nvSpPr>
        <p:spPr>
          <a:xfrm>
            <a:off x="6989126" y="4506175"/>
            <a:ext cx="1513575" cy="652500"/>
          </a:xfrm>
          <a:prstGeom prst="rect">
            <a:avLst/>
          </a:prstGeom>
          <a:solidFill>
            <a:srgbClr val="812E9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00" tIns="30425" rIns="60900" bIns="30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Reporting</a:t>
            </a:r>
            <a:endParaRPr sz="11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e1d5f7eecf_2_1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155" y="864411"/>
            <a:ext cx="1184462" cy="78964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e1d5f7eecf_2_12"/>
          <p:cNvSpPr txBox="1"/>
          <p:nvPr/>
        </p:nvSpPr>
        <p:spPr>
          <a:xfrm>
            <a:off x="2326821" y="5192966"/>
            <a:ext cx="8344962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3"/>
              <a:buFont typeface="Arial"/>
              <a:buNone/>
            </a:pPr>
            <a:r>
              <a:rPr lang="en-US" sz="12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Veruna supports BOTH P&amp;C and Benefits </a:t>
            </a:r>
            <a:r>
              <a:rPr lang="en-US" sz="1243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 together in one UX </a:t>
            </a:r>
            <a:r>
              <a:rPr lang="en-US" sz="12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24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unique in the industry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e1d5f7eecf_2_12"/>
          <p:cNvSpPr txBox="1"/>
          <p:nvPr/>
        </p:nvSpPr>
        <p:spPr>
          <a:xfrm>
            <a:off x="1633372" y="5427961"/>
            <a:ext cx="9677784" cy="28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3"/>
              <a:buFont typeface="Arial"/>
              <a:buNone/>
            </a:pPr>
            <a:r>
              <a:rPr lang="en-US" sz="12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Veruna is the </a:t>
            </a:r>
            <a:r>
              <a:rPr lang="en-US" sz="124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AMS </a:t>
            </a:r>
            <a:r>
              <a:rPr lang="en-US" sz="12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supports carrier downloads directly into Salesforce (a </a:t>
            </a:r>
            <a:r>
              <a:rPr lang="en-US" sz="1243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</a:t>
            </a:r>
            <a:r>
              <a:rPr lang="en-US" sz="12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any P&amp;C agent/broker)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e1d5f7eecf_2_1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3789" y="1003233"/>
            <a:ext cx="1576635" cy="64498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e1d5f7eecf_2_12"/>
          <p:cNvSpPr txBox="1"/>
          <p:nvPr/>
        </p:nvSpPr>
        <p:spPr>
          <a:xfrm>
            <a:off x="10634516" y="782096"/>
            <a:ext cx="1390117" cy="25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1"/>
              <a:buFont typeface="Arial"/>
              <a:buNone/>
            </a:pPr>
            <a:r>
              <a:rPr lang="en-US" sz="1031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Coming Soon . .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e1d5f7eecf_2_12"/>
          <p:cNvSpPr/>
          <p:nvPr/>
        </p:nvSpPr>
        <p:spPr>
          <a:xfrm>
            <a:off x="0" y="459"/>
            <a:ext cx="12217401" cy="785248"/>
          </a:xfrm>
          <a:prstGeom prst="rect">
            <a:avLst/>
          </a:prstGeom>
          <a:gradFill>
            <a:gsLst>
              <a:gs pos="0">
                <a:srgbClr val="972199"/>
              </a:gs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</a:pPr>
            <a:endParaRPr sz="1799" b="0" i="0" u="none" strike="noStrike" cap="none">
              <a:solidFill>
                <a:srgbClr val="5D8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e1d5f7eecf_2_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9020" y="-79852"/>
            <a:ext cx="1603472" cy="81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e1d5f7eecf_2_12" descr="A picture containing graphical user interfac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518" y="820569"/>
            <a:ext cx="826192" cy="82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sforce PPT Template - 2019">
  <a:themeElements>
    <a:clrScheme name="Corporate Colors - November 2017">
      <a:dk1>
        <a:srgbClr val="205CA0"/>
      </a:dk1>
      <a:lt1>
        <a:srgbClr val="FFFFFF"/>
      </a:lt1>
      <a:dk2>
        <a:srgbClr val="3EA1E0"/>
      </a:dk2>
      <a:lt2>
        <a:srgbClr val="8D837B"/>
      </a:lt2>
      <a:accent1>
        <a:srgbClr val="032E61"/>
      </a:accent1>
      <a:accent2>
        <a:srgbClr val="59575C"/>
      </a:accent2>
      <a:accent3>
        <a:srgbClr val="7F2443"/>
      </a:accent3>
      <a:accent4>
        <a:srgbClr val="4B2248"/>
      </a:accent4>
      <a:accent5>
        <a:srgbClr val="3D867D"/>
      </a:accent5>
      <a:accent6>
        <a:srgbClr val="ED7633"/>
      </a:accent6>
      <a:hlink>
        <a:srgbClr val="3E6E84"/>
      </a:hlink>
      <a:folHlink>
        <a:srgbClr val="537E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226</Words>
  <Application>Microsoft Macintosh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Salesforce Sans</vt:lpstr>
      <vt:lpstr>Salesforce PPT Template - 2019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Salesforce &amp; Veruna:  Better Together</dc:title>
  <cp:lastModifiedBy>Kevin Salas</cp:lastModifiedBy>
  <cp:revision>4</cp:revision>
  <dcterms:modified xsi:type="dcterms:W3CDTF">2022-08-03T20:44:49Z</dcterms:modified>
</cp:coreProperties>
</file>